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7"/>
  </p:notesMasterIdLst>
  <p:sldIdLst>
    <p:sldId id="1103" r:id="rId2"/>
    <p:sldId id="1123" r:id="rId3"/>
    <p:sldId id="1106" r:id="rId4"/>
    <p:sldId id="1104" r:id="rId5"/>
    <p:sldId id="1102" r:id="rId6"/>
  </p:sldIdLst>
  <p:sldSz cx="9144000" cy="5143500" type="screen16x9"/>
  <p:notesSz cx="6858000" cy="9144000"/>
  <p:embeddedFontLst>
    <p:embeddedFont>
      <p:font typeface="Barlow Light" panose="00000400000000000000" pitchFamily="2" charset="0"/>
      <p:regular r:id="rId8"/>
      <p:bold r:id="rId9"/>
      <p:italic r:id="rId10"/>
      <p:boldItalic r:id="rId9"/>
    </p:embeddedFont>
    <p:embeddedFont>
      <p:font typeface="Raleway Thin" pitchFamily="2" charset="0"/>
      <p:regular r:id="rId11"/>
      <p:bold r:id="rId9"/>
      <p:italic r:id="rId12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E2214B-EEA6-4F0E-851E-DA328E0D34B4}">
  <a:tblStyle styleId="{11E2214B-EEA6-4F0E-851E-DA328E0D34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E44D3EF-30E0-43DB-A017-93B0B98886E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5911" autoAdjust="0"/>
  </p:normalViewPr>
  <p:slideViewPr>
    <p:cSldViewPr snapToGrid="0">
      <p:cViewPr varScale="1">
        <p:scale>
          <a:sx n="111" d="100"/>
          <a:sy n="111" d="100"/>
        </p:scale>
        <p:origin x="15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2" name="Google Shape;1732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9072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2" name="Google Shape;1732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9072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2" name="Google Shape;1732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9750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2" name="Google Shape;1732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045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2" name="Google Shape;1732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8594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7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329025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612330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ao.ch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sois-prudent.ch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hyperlink" Target="https://147.ch/fr/" TargetMode="External"/><Relationship Id="rId12" Type="http://schemas.openxmlformats.org/officeDocument/2006/relationships/hyperlink" Target="https://www.actioninnocence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jeunesetmedias.ch/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7.png"/><Relationship Id="rId10" Type="http://schemas.openxmlformats.org/officeDocument/2006/relationships/hyperlink" Target="https://www.profa.ch/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educationsexuelle-parents.ch/fr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iktok.com/@ecop.francois" TargetMode="External"/><Relationship Id="rId13" Type="http://schemas.openxmlformats.org/officeDocument/2006/relationships/image" Target="../media/image16.pn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12" Type="http://schemas.openxmlformats.org/officeDocument/2006/relationships/hyperlink" Target="https://whatsapp.com/channel/0029VatIdLw5Ui2amiQMFz0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@ecop.francois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10" Type="http://schemas.openxmlformats.org/officeDocument/2006/relationships/hyperlink" Target="https://www.instagram.com/ecop.francois/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hyperlink" Target="https://www.facebook.com/francois.nanche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p29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8417442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Ressources</a:t>
            </a:r>
            <a:endParaRPr dirty="0"/>
          </a:p>
        </p:txBody>
      </p:sp>
      <p:sp>
        <p:nvSpPr>
          <p:cNvPr id="1738" name="Google Shape;1738;p29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C2D3E4-E05E-20CF-38A6-C652E3D394B3}"/>
              </a:ext>
            </a:extLst>
          </p:cNvPr>
          <p:cNvSpPr txBox="1">
            <a:spLocks/>
          </p:cNvSpPr>
          <p:nvPr/>
        </p:nvSpPr>
        <p:spPr>
          <a:xfrm>
            <a:off x="5724525" y="2660417"/>
            <a:ext cx="2603500" cy="90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Light"/>
              <a:buChar char="▸"/>
              <a:defRPr sz="16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30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Light"/>
              <a:buChar char="▹"/>
              <a:defRPr sz="16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Light"/>
              <a:buChar char="▹"/>
              <a:defRPr sz="16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30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 Light"/>
              <a:buChar char="▹"/>
              <a:defRPr sz="16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30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 Light"/>
              <a:buChar char="▹"/>
              <a:defRPr sz="16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30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 Light"/>
              <a:buChar char="▹"/>
              <a:defRPr sz="16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30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 Light"/>
              <a:buChar char="▹"/>
              <a:defRPr sz="16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30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 Light"/>
              <a:buChar char="▹"/>
              <a:defRPr sz="16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30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 Light"/>
              <a:buChar char="▹"/>
              <a:defRPr sz="16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fr-CH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CH" sz="5500" dirty="0">
                <a:solidFill>
                  <a:srgbClr val="331A07"/>
                </a:solidFill>
                <a:latin typeface="Asap"/>
                <a:ea typeface="Times New Roman" panose="02020603050405020304" pitchFamily="18" charset="0"/>
                <a:cs typeface="Arial" panose="020B0604020202020204" pitchFamily="34" charset="0"/>
              </a:rPr>
              <a:t>Site d’informations, d’aide et d’échanges pour les jeunes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CH" sz="5500" dirty="0">
                <a:solidFill>
                  <a:srgbClr val="331A07"/>
                </a:solidFill>
                <a:latin typeface="Asap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https://www.ciao.ch/</a:t>
            </a:r>
            <a:endParaRPr lang="fr-CH" sz="5500" dirty="0">
              <a:solidFill>
                <a:srgbClr val="331A07"/>
              </a:solidFill>
              <a:latin typeface="Asap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CH" sz="5500" dirty="0">
              <a:solidFill>
                <a:srgbClr val="331A07"/>
              </a:solidFill>
              <a:latin typeface="Asap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Image 12">
            <a:extLst>
              <a:ext uri="{FF2B5EF4-FFF2-40B4-BE49-F238E27FC236}">
                <a16:creationId xmlns:a16="http://schemas.microsoft.com/office/drawing/2014/main" id="{D0586179-255C-281D-DCB0-9B8097ED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541" y="2047142"/>
            <a:ext cx="137477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35FA026-94AF-2AF3-CABD-9B47F6ABA01B}"/>
              </a:ext>
            </a:extLst>
          </p:cNvPr>
          <p:cNvSpPr txBox="1">
            <a:spLocks/>
          </p:cNvSpPr>
          <p:nvPr/>
        </p:nvSpPr>
        <p:spPr bwMode="auto">
          <a:xfrm>
            <a:off x="1190565" y="4281943"/>
            <a:ext cx="20796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403" tIns="51201" rIns="102403" bIns="51201" anchor="ctr"/>
          <a:lstStyle>
            <a:lvl1pPr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30263" indent="-319088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79525" indent="-2540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90700" indent="-2540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01875" indent="-2540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59075" indent="-254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16275" indent="-254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73475" indent="-254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30675" indent="-254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fr-CH" altLang="fr-FR" sz="900" dirty="0"/>
          </a:p>
          <a:p>
            <a:pPr>
              <a:buFont typeface="Arial" panose="020B0604020202020204" pitchFamily="34" charset="0"/>
              <a:buNone/>
            </a:pPr>
            <a:r>
              <a:rPr lang="fr-CH" altLang="fr-FR" sz="1400" dirty="0">
                <a:solidFill>
                  <a:srgbClr val="331A07"/>
                </a:solidFill>
                <a:latin typeface="Asap"/>
                <a:ea typeface="Times New Roman" panose="02020603050405020304" pitchFamily="18" charset="0"/>
              </a:rPr>
              <a:t>Site d’informations pour</a:t>
            </a:r>
          </a:p>
          <a:p>
            <a:pPr>
              <a:buFont typeface="Arial" panose="020B0604020202020204" pitchFamily="34" charset="0"/>
              <a:buNone/>
            </a:pPr>
            <a:r>
              <a:rPr lang="fr-CH" altLang="fr-FR" sz="1400" dirty="0">
                <a:solidFill>
                  <a:srgbClr val="331A07"/>
                </a:solidFill>
                <a:latin typeface="Asap"/>
                <a:ea typeface="Times New Roman" panose="02020603050405020304" pitchFamily="18" charset="0"/>
              </a:rPr>
              <a:t>les parents et les jeunes</a:t>
            </a:r>
          </a:p>
          <a:p>
            <a:pPr>
              <a:buFont typeface="Arial" panose="020B0604020202020204" pitchFamily="34" charset="0"/>
              <a:buNone/>
            </a:pPr>
            <a:r>
              <a:rPr lang="fr-CH" altLang="fr-FR" sz="1400" dirty="0">
                <a:solidFill>
                  <a:srgbClr val="331A07"/>
                </a:solidFill>
                <a:latin typeface="Asap"/>
                <a:ea typeface="Times New Roman" panose="02020603050405020304" pitchFamily="18" charset="0"/>
                <a:hlinkClick r:id="rId5"/>
              </a:rPr>
              <a:t>https://sois-prudent.ch/</a:t>
            </a:r>
            <a:endParaRPr lang="fr-CH" altLang="fr-FR" sz="1400" dirty="0">
              <a:solidFill>
                <a:srgbClr val="331A07"/>
              </a:solidFill>
              <a:latin typeface="Asap"/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fr-CH" altLang="fr-FR" sz="1400" dirty="0">
              <a:solidFill>
                <a:srgbClr val="331A07"/>
              </a:solidFill>
              <a:latin typeface="Asap"/>
              <a:ea typeface="Times New Roman" panose="02020603050405020304" pitchFamily="18" charset="0"/>
            </a:endParaRPr>
          </a:p>
        </p:txBody>
      </p:sp>
      <p:sp>
        <p:nvSpPr>
          <p:cNvPr id="6" name="ZoneTexte 19">
            <a:extLst>
              <a:ext uri="{FF2B5EF4-FFF2-40B4-BE49-F238E27FC236}">
                <a16:creationId xmlns:a16="http://schemas.microsoft.com/office/drawing/2014/main" id="{434A32C6-34A0-4AC0-158E-09E28FF44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400" y="2128838"/>
            <a:ext cx="36988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fr-CH" altLang="fr-FR"/>
          </a:p>
        </p:txBody>
      </p:sp>
      <p:pic>
        <p:nvPicPr>
          <p:cNvPr id="7" name="Image 2">
            <a:extLst>
              <a:ext uri="{FF2B5EF4-FFF2-40B4-BE49-F238E27FC236}">
                <a16:creationId xmlns:a16="http://schemas.microsoft.com/office/drawing/2014/main" id="{ECA11ECE-9874-C143-946D-94F708F10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6" y="1324430"/>
            <a:ext cx="3692525" cy="291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444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p29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8417442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Ressources</a:t>
            </a:r>
            <a:endParaRPr dirty="0"/>
          </a:p>
        </p:txBody>
      </p:sp>
      <p:sp>
        <p:nvSpPr>
          <p:cNvPr id="1738" name="Google Shape;1738;p29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" name="ZoneTexte 19">
            <a:extLst>
              <a:ext uri="{FF2B5EF4-FFF2-40B4-BE49-F238E27FC236}">
                <a16:creationId xmlns:a16="http://schemas.microsoft.com/office/drawing/2014/main" id="{434A32C6-34A0-4AC0-158E-09E28FF44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400" y="2128838"/>
            <a:ext cx="36988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fr-CH" alt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0A4D868-DC11-8F7C-E829-24665C99F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58" y="1334322"/>
            <a:ext cx="6061922" cy="3379446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EE6A5E2F-8CFE-C964-C87F-21007F9BA158}"/>
              </a:ext>
            </a:extLst>
          </p:cNvPr>
          <p:cNvSpPr txBox="1">
            <a:spLocks/>
          </p:cNvSpPr>
          <p:nvPr/>
        </p:nvSpPr>
        <p:spPr bwMode="auto">
          <a:xfrm>
            <a:off x="6519122" y="1560225"/>
            <a:ext cx="2425700" cy="34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403" tIns="51201" rIns="102403" bIns="51201" anchor="ctr"/>
          <a:lstStyle>
            <a:lvl1pPr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30263" indent="-319088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79525" indent="-2540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90700" indent="-2540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01875" indent="-2540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59075" indent="-254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16275" indent="-254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73475" indent="-254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30675" indent="-254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CH" altLang="fr-FR" sz="1400" dirty="0">
                <a:solidFill>
                  <a:srgbClr val="331A07"/>
                </a:solidFill>
                <a:latin typeface="Asap"/>
                <a:ea typeface="Times New Roman" panose="02020603050405020304" pitchFamily="18" charset="0"/>
              </a:rPr>
              <a:t>Google : harcèlement </a:t>
            </a:r>
            <a:r>
              <a:rPr lang="fr-CH" altLang="fr-FR" sz="1400" dirty="0" err="1">
                <a:solidFill>
                  <a:srgbClr val="331A07"/>
                </a:solidFill>
                <a:latin typeface="Asap"/>
                <a:ea typeface="Times New Roman" panose="02020603050405020304" pitchFamily="18" charset="0"/>
              </a:rPr>
              <a:t>vaud</a:t>
            </a:r>
            <a:endParaRPr lang="fr-CH" altLang="fr-FR" sz="1400" dirty="0">
              <a:solidFill>
                <a:srgbClr val="331A07"/>
              </a:solidFill>
              <a:latin typeface="Asap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791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p29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8417442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Ressources</a:t>
            </a:r>
            <a:endParaRPr dirty="0"/>
          </a:p>
        </p:txBody>
      </p:sp>
      <p:sp>
        <p:nvSpPr>
          <p:cNvPr id="1738" name="Google Shape;1738;p29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6" name="ZoneTexte 19">
            <a:extLst>
              <a:ext uri="{FF2B5EF4-FFF2-40B4-BE49-F238E27FC236}">
                <a16:creationId xmlns:a16="http://schemas.microsoft.com/office/drawing/2014/main" id="{434A32C6-34A0-4AC0-158E-09E28FF44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400" y="2128838"/>
            <a:ext cx="36988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fr-CH" alt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F357D89-5FFF-16BF-2F3A-ADF9E9E9F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" y="1268621"/>
            <a:ext cx="7071360" cy="360080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ACC384B-5A9A-4916-545B-33D534A572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849" t="-808" r="81862" b="95358"/>
          <a:stretch/>
        </p:blipFill>
        <p:spPr>
          <a:xfrm>
            <a:off x="4201422" y="584356"/>
            <a:ext cx="3906258" cy="96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1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p29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8417442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Ressources</a:t>
            </a:r>
            <a:endParaRPr dirty="0"/>
          </a:p>
        </p:txBody>
      </p:sp>
      <p:sp>
        <p:nvSpPr>
          <p:cNvPr id="1738" name="Google Shape;1738;p29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3" name="Graphique 7">
            <a:extLst>
              <a:ext uri="{FF2B5EF4-FFF2-40B4-BE49-F238E27FC236}">
                <a16:creationId xmlns:a16="http://schemas.microsoft.com/office/drawing/2014/main" id="{FA559A60-9613-99E6-0F50-7912001B1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46" y="1335254"/>
            <a:ext cx="22637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">
            <a:extLst>
              <a:ext uri="{FF2B5EF4-FFF2-40B4-BE49-F238E27FC236}">
                <a16:creationId xmlns:a16="http://schemas.microsoft.com/office/drawing/2014/main" id="{A0C363BE-A9D1-85BD-4850-E52960B80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044" y="1156621"/>
            <a:ext cx="1939659" cy="193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phique 10">
            <a:extLst>
              <a:ext uri="{FF2B5EF4-FFF2-40B4-BE49-F238E27FC236}">
                <a16:creationId xmlns:a16="http://schemas.microsoft.com/office/drawing/2014/main" id="{74897E37-CF9B-60F8-62A0-4DC3C2AD8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72" y="1259797"/>
            <a:ext cx="2435225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99E117DC-943F-D035-4C58-734C87B94337}"/>
              </a:ext>
            </a:extLst>
          </p:cNvPr>
          <p:cNvSpPr txBox="1">
            <a:spLocks/>
          </p:cNvSpPr>
          <p:nvPr/>
        </p:nvSpPr>
        <p:spPr bwMode="auto">
          <a:xfrm>
            <a:off x="288570" y="1715287"/>
            <a:ext cx="2079625" cy="46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403" tIns="51201" rIns="102403" bIns="51201" anchor="ctr"/>
          <a:lstStyle>
            <a:lvl1pPr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30263" indent="-319088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79525" indent="-2540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90700" indent="-2540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01875" indent="-2540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59075" indent="-254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16275" indent="-254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73475" indent="-254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30675" indent="-254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fr-CH" altLang="fr-FR" sz="900" dirty="0"/>
          </a:p>
          <a:p>
            <a:pPr>
              <a:buFont typeface="Arial" panose="020B0604020202020204" pitchFamily="34" charset="0"/>
              <a:buNone/>
            </a:pPr>
            <a:r>
              <a:rPr lang="fr-CH" altLang="fr-FR" sz="1400" dirty="0">
                <a:solidFill>
                  <a:srgbClr val="331A07"/>
                </a:solidFill>
                <a:latin typeface="Asap"/>
                <a:ea typeface="Times New Roman" panose="02020603050405020304" pitchFamily="18" charset="0"/>
              </a:rPr>
              <a:t>Informations et conseils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D531DD7C-F77C-5DFD-792D-7BFF9B27C6D1}"/>
              </a:ext>
            </a:extLst>
          </p:cNvPr>
          <p:cNvSpPr txBox="1">
            <a:spLocks/>
          </p:cNvSpPr>
          <p:nvPr/>
        </p:nvSpPr>
        <p:spPr bwMode="auto">
          <a:xfrm>
            <a:off x="6168459" y="3215175"/>
            <a:ext cx="2721162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403" tIns="51201" rIns="102403" bIns="51201" anchor="ctr"/>
          <a:lstStyle>
            <a:lvl1pPr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30263" indent="-319088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79525" indent="-2540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90700" indent="-2540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01875" indent="-2540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59075" indent="-254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16275" indent="-254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73475" indent="-254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30675" indent="-254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fr-CH" altLang="fr-FR" sz="900" dirty="0"/>
          </a:p>
          <a:p>
            <a:pPr>
              <a:buFont typeface="Arial" panose="020B0604020202020204" pitchFamily="34" charset="0"/>
              <a:buNone/>
            </a:pPr>
            <a:r>
              <a:rPr lang="fr-CH" altLang="fr-FR" sz="1400" dirty="0">
                <a:solidFill>
                  <a:srgbClr val="331A07"/>
                </a:solidFill>
                <a:latin typeface="Asap"/>
                <a:ea typeface="Times New Roman" panose="02020603050405020304" pitchFamily="18" charset="0"/>
              </a:rPr>
              <a:t>Portail national d’informations</a:t>
            </a:r>
          </a:p>
          <a:p>
            <a:pPr>
              <a:buFont typeface="Arial" panose="020B0604020202020204" pitchFamily="34" charset="0"/>
              <a:buNone/>
            </a:pPr>
            <a:r>
              <a:rPr lang="fr-CH" altLang="fr-FR" sz="1400" dirty="0">
                <a:solidFill>
                  <a:srgbClr val="331A07"/>
                </a:solidFill>
                <a:latin typeface="Asap"/>
                <a:ea typeface="Times New Roman" panose="02020603050405020304" pitchFamily="18" charset="0"/>
                <a:hlinkClick r:id="rId6"/>
              </a:rPr>
              <a:t>https://www.jeunesetmedias.ch</a:t>
            </a:r>
            <a:endParaRPr lang="fr-CH" altLang="fr-FR" sz="1400" dirty="0">
              <a:solidFill>
                <a:srgbClr val="331A07"/>
              </a:solidFill>
              <a:latin typeface="Asap"/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fr-CH" altLang="fr-FR" sz="1400" dirty="0">
              <a:solidFill>
                <a:srgbClr val="331A07"/>
              </a:solidFill>
              <a:latin typeface="Asap"/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fr-CH" altLang="fr-FR" sz="1400" dirty="0">
              <a:solidFill>
                <a:srgbClr val="331A07"/>
              </a:solidFill>
              <a:latin typeface="Asap"/>
              <a:ea typeface="Times New Roman" panose="02020603050405020304" pitchFamily="18" charset="0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8774880-83C9-1411-576E-B6F8C5CF1081}"/>
              </a:ext>
            </a:extLst>
          </p:cNvPr>
          <p:cNvSpPr txBox="1">
            <a:spLocks/>
          </p:cNvSpPr>
          <p:nvPr/>
        </p:nvSpPr>
        <p:spPr bwMode="auto">
          <a:xfrm>
            <a:off x="3220663" y="2721644"/>
            <a:ext cx="2603500" cy="906463"/>
          </a:xfrm>
          <a:prstGeom prst="rect">
            <a:avLst/>
          </a:prstGeom>
          <a:noFill/>
          <a:ln>
            <a:noFill/>
          </a:ln>
        </p:spPr>
        <p:txBody>
          <a:bodyPr lIns="102403" tIns="51201" rIns="102403" bIns="51201" anchor="ctr">
            <a:normAutofit fontScale="25000" lnSpcReduction="20000"/>
          </a:bodyPr>
          <a:lstStyle>
            <a:lvl1pPr marL="382588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02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9525" indent="-254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0700" indent="-254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01875" indent="-254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6070" indent="-256006" algn="l" defTabSz="10240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8083" indent="-256006" algn="l" defTabSz="10240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096" indent="-256006" algn="l" defTabSz="10240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2109" indent="-256006" algn="l" defTabSz="10240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fr-CH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CH" sz="5500" dirty="0">
                <a:solidFill>
                  <a:srgbClr val="331A07"/>
                </a:solidFill>
                <a:latin typeface="Asap"/>
                <a:ea typeface="Times New Roman" panose="02020603050405020304" pitchFamily="18" charset="0"/>
                <a:cs typeface="Arial" panose="020B0604020202020204" pitchFamily="34" charset="0"/>
              </a:rPr>
              <a:t>Site d’informations, d’aide et d’échanges pour les jeunes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CH" sz="5500" dirty="0">
                <a:solidFill>
                  <a:srgbClr val="331A07"/>
                </a:solidFill>
                <a:latin typeface="Asap"/>
                <a:ea typeface="Times New Roman" panose="02020603050405020304" pitchFamily="18" charset="0"/>
                <a:cs typeface="Arial" panose="020B0604020202020204" pitchFamily="34" charset="0"/>
                <a:hlinkClick r:id="rId7"/>
              </a:rPr>
              <a:t>https://147.ch/fr/</a:t>
            </a:r>
            <a:endParaRPr lang="fr-CH" sz="5500" dirty="0">
              <a:solidFill>
                <a:srgbClr val="331A07"/>
              </a:solidFill>
              <a:latin typeface="Asap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CH" sz="5500" dirty="0">
              <a:solidFill>
                <a:srgbClr val="331A07"/>
              </a:solidFill>
              <a:latin typeface="Asap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D0762FA4-09BB-A66A-5BD7-75A644700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912" y="3705891"/>
            <a:ext cx="1905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3175459D-0434-033A-5928-0579F28934A3}"/>
              </a:ext>
            </a:extLst>
          </p:cNvPr>
          <p:cNvSpPr txBox="1">
            <a:spLocks/>
          </p:cNvSpPr>
          <p:nvPr/>
        </p:nvSpPr>
        <p:spPr bwMode="auto">
          <a:xfrm>
            <a:off x="2977909" y="4123524"/>
            <a:ext cx="3152749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403" tIns="51201" rIns="102403" bIns="51201" anchor="ctr"/>
          <a:lstStyle>
            <a:lvl1pPr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30263" indent="-319088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79525" indent="-2540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90700" indent="-2540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01875" indent="-2540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59075" indent="-254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16275" indent="-254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73475" indent="-254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30675" indent="-254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fr-CH" altLang="fr-FR" sz="900" dirty="0"/>
          </a:p>
          <a:p>
            <a:pPr>
              <a:buFont typeface="Arial" panose="020B0604020202020204" pitchFamily="34" charset="0"/>
              <a:buNone/>
            </a:pPr>
            <a:r>
              <a:rPr lang="fr-CH" altLang="fr-FR" sz="1400" dirty="0">
                <a:solidFill>
                  <a:srgbClr val="331A07"/>
                </a:solidFill>
                <a:latin typeface="Asap"/>
                <a:ea typeface="Times New Roman" panose="02020603050405020304" pitchFamily="18" charset="0"/>
                <a:hlinkClick r:id="rId9"/>
              </a:rPr>
              <a:t>https://educationsexuelle-parents.ch/fr</a:t>
            </a:r>
            <a:endParaRPr lang="fr-CH" altLang="fr-FR" sz="1400" dirty="0">
              <a:solidFill>
                <a:srgbClr val="331A07"/>
              </a:solidFill>
              <a:latin typeface="Asap"/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fr-CH" altLang="fr-FR" sz="1400" dirty="0">
              <a:solidFill>
                <a:srgbClr val="331A07"/>
              </a:solidFill>
              <a:latin typeface="Asap"/>
              <a:ea typeface="Times New Roman" panose="02020603050405020304" pitchFamily="18" charset="0"/>
            </a:endParaRPr>
          </a:p>
        </p:txBody>
      </p:sp>
      <p:sp>
        <p:nvSpPr>
          <p:cNvPr id="13" name="ZoneTexte 19">
            <a:extLst>
              <a:ext uri="{FF2B5EF4-FFF2-40B4-BE49-F238E27FC236}">
                <a16:creationId xmlns:a16="http://schemas.microsoft.com/office/drawing/2014/main" id="{52D5A40E-BC3A-A461-46A8-E26839D56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400" y="2128838"/>
            <a:ext cx="36988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fr-CH" altLang="fr-FR"/>
          </a:p>
        </p:txBody>
      </p:sp>
      <p:grpSp>
        <p:nvGrpSpPr>
          <p:cNvPr id="17" name="Groupe 20">
            <a:extLst>
              <a:ext uri="{FF2B5EF4-FFF2-40B4-BE49-F238E27FC236}">
                <a16:creationId xmlns:a16="http://schemas.microsoft.com/office/drawing/2014/main" id="{4DF12E99-3C13-D8C7-DB37-D90FC6794E8E}"/>
              </a:ext>
            </a:extLst>
          </p:cNvPr>
          <p:cNvGrpSpPr>
            <a:grpSpLocks/>
          </p:cNvGrpSpPr>
          <p:nvPr/>
        </p:nvGrpSpPr>
        <p:grpSpPr bwMode="auto">
          <a:xfrm>
            <a:off x="738091" y="3137512"/>
            <a:ext cx="1928813" cy="1765412"/>
            <a:chOff x="1746234" y="3405235"/>
            <a:chExt cx="1629918" cy="1406942"/>
          </a:xfrm>
        </p:grpSpPr>
        <p:sp>
          <p:nvSpPr>
            <p:cNvPr id="21" name="ZoneTexte 21">
              <a:extLst>
                <a:ext uri="{FF2B5EF4-FFF2-40B4-BE49-F238E27FC236}">
                  <a16:creationId xmlns:a16="http://schemas.microsoft.com/office/drawing/2014/main" id="{59779E8C-C975-D2D2-3A23-472680AD63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234" y="4395198"/>
              <a:ext cx="1629918" cy="416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fr-CH" altLang="fr-FR" dirty="0">
                  <a:hlinkClick r:id="rId10"/>
                </a:rPr>
                <a:t>https://www.profa.ch/</a:t>
              </a:r>
              <a:endParaRPr lang="fr-CH" altLang="fr-FR" dirty="0"/>
            </a:p>
            <a:p>
              <a:endParaRPr lang="fr-CH" altLang="fr-FR" dirty="0"/>
            </a:p>
          </p:txBody>
        </p:sp>
        <p:pic>
          <p:nvPicPr>
            <p:cNvPr id="26" name="Image 22" descr="S:\Communication\Logo profa\Logo ES.jpg">
              <a:extLst>
                <a:ext uri="{FF2B5EF4-FFF2-40B4-BE49-F238E27FC236}">
                  <a16:creationId xmlns:a16="http://schemas.microsoft.com/office/drawing/2014/main" id="{736D798B-E7AB-1E91-C857-9DC6C850C9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965" y="3405235"/>
              <a:ext cx="1022985" cy="989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4C2E1335-10B2-AE93-8E80-C6C521E755F7}"/>
              </a:ext>
            </a:extLst>
          </p:cNvPr>
          <p:cNvSpPr txBox="1"/>
          <p:nvPr/>
        </p:nvSpPr>
        <p:spPr>
          <a:xfrm>
            <a:off x="288570" y="2170098"/>
            <a:ext cx="28122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dirty="0">
                <a:latin typeface="Asap"/>
                <a:hlinkClick r:id="rId12"/>
              </a:rPr>
              <a:t>https://www.actioninnocence.org/</a:t>
            </a:r>
            <a:endParaRPr lang="fr-CH" dirty="0">
              <a:latin typeface="Asap"/>
            </a:endParaRPr>
          </a:p>
          <a:p>
            <a:endParaRPr lang="fr-CH" dirty="0">
              <a:latin typeface="Asap"/>
            </a:endParaRPr>
          </a:p>
        </p:txBody>
      </p:sp>
    </p:spTree>
    <p:extLst>
      <p:ext uri="{BB962C8B-B14F-4D97-AF65-F5344CB8AC3E}">
        <p14:creationId xmlns:p14="http://schemas.microsoft.com/office/powerpoint/2010/main" val="856342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p29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8417442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eCop Francois</a:t>
            </a:r>
            <a:endParaRPr dirty="0"/>
          </a:p>
        </p:txBody>
      </p:sp>
      <p:sp>
        <p:nvSpPr>
          <p:cNvPr id="1738" name="Google Shape;1738;p29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0" name="Picture 2" descr="Résultat de recherche d'images pour &quot;instagram logo&quot;">
            <a:extLst>
              <a:ext uri="{FF2B5EF4-FFF2-40B4-BE49-F238E27FC236}">
                <a16:creationId xmlns:a16="http://schemas.microsoft.com/office/drawing/2014/main" id="{B0B91ECF-4F41-4DA5-B398-5E60C5C6C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805" y="1807343"/>
            <a:ext cx="651776" cy="65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Résultat de recherche d'images pour &quot;tiktok logo&quot;">
            <a:extLst>
              <a:ext uri="{FF2B5EF4-FFF2-40B4-BE49-F238E27FC236}">
                <a16:creationId xmlns:a16="http://schemas.microsoft.com/office/drawing/2014/main" id="{B04702A9-9B6D-4659-A5F5-873247B4E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42" y="1670683"/>
            <a:ext cx="1301125" cy="97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2">
            <a:extLst>
              <a:ext uri="{FF2B5EF4-FFF2-40B4-BE49-F238E27FC236}">
                <a16:creationId xmlns:a16="http://schemas.microsoft.com/office/drawing/2014/main" id="{CEE12C6F-4A5E-43B7-BF59-678211995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715" y="1821314"/>
            <a:ext cx="1611841" cy="65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4">
            <a:hlinkClick r:id="rId6"/>
            <a:extLst>
              <a:ext uri="{FF2B5EF4-FFF2-40B4-BE49-F238E27FC236}">
                <a16:creationId xmlns:a16="http://schemas.microsoft.com/office/drawing/2014/main" id="{6CDBBA78-95D9-4E99-9831-948D2F9DD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79"/>
          <a:stretch>
            <a:fillRect/>
          </a:stretch>
        </p:blipFill>
        <p:spPr bwMode="auto">
          <a:xfrm>
            <a:off x="5860415" y="2560897"/>
            <a:ext cx="1103286" cy="97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7">
            <a:extLst>
              <a:ext uri="{FF2B5EF4-FFF2-40B4-BE49-F238E27FC236}">
                <a16:creationId xmlns:a16="http://schemas.microsoft.com/office/drawing/2014/main" id="{0D6593B4-AC94-41E8-8C1E-40489B644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9" t="22491" b="40335"/>
          <a:stretch>
            <a:fillRect/>
          </a:stretch>
        </p:blipFill>
        <p:spPr bwMode="auto">
          <a:xfrm>
            <a:off x="5685637" y="3525379"/>
            <a:ext cx="1278064" cy="25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 descr="Une image contenant texte, écran, personne, télévision&#10;&#10;Description générée automatiquement">
            <a:hlinkClick r:id="rId8"/>
            <a:extLst>
              <a:ext uri="{FF2B5EF4-FFF2-40B4-BE49-F238E27FC236}">
                <a16:creationId xmlns:a16="http://schemas.microsoft.com/office/drawing/2014/main" id="{E45F8431-9707-42AC-977C-4F935A7239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397" y="2571750"/>
            <a:ext cx="1691395" cy="1343973"/>
          </a:xfrm>
          <a:prstGeom prst="rect">
            <a:avLst/>
          </a:prstGeom>
        </p:spPr>
      </p:pic>
      <p:pic>
        <p:nvPicPr>
          <p:cNvPr id="25" name="Image 8">
            <a:hlinkClick r:id="rId10"/>
            <a:extLst>
              <a:ext uri="{FF2B5EF4-FFF2-40B4-BE49-F238E27FC236}">
                <a16:creationId xmlns:a16="http://schemas.microsoft.com/office/drawing/2014/main" id="{7B9FBFB6-2D32-4CFA-9CCA-A1B451E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" t="16701" r="71078" b="68929"/>
          <a:stretch>
            <a:fillRect/>
          </a:stretch>
        </p:blipFill>
        <p:spPr bwMode="auto">
          <a:xfrm>
            <a:off x="2047995" y="2455105"/>
            <a:ext cx="1253500" cy="134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 descr="Une image contenant texte, écran, personne, télévision&#10;&#10;Description générée automatiquement">
            <a:extLst>
              <a:ext uri="{FF2B5EF4-FFF2-40B4-BE49-F238E27FC236}">
                <a16:creationId xmlns:a16="http://schemas.microsoft.com/office/drawing/2014/main" id="{EB7763A4-4309-FE30-C072-21A7732BBA9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2987" t="81035" r="17389" b="7215"/>
          <a:stretch/>
        </p:blipFill>
        <p:spPr>
          <a:xfrm>
            <a:off x="3220101" y="3609885"/>
            <a:ext cx="162787" cy="157921"/>
          </a:xfrm>
          <a:prstGeom prst="rect">
            <a:avLst/>
          </a:prstGeom>
        </p:spPr>
      </p:pic>
      <p:pic>
        <p:nvPicPr>
          <p:cNvPr id="8" name="Image 7">
            <a:hlinkClick r:id="rId12"/>
            <a:extLst>
              <a:ext uri="{FF2B5EF4-FFF2-40B4-BE49-F238E27FC236}">
                <a16:creationId xmlns:a16="http://schemas.microsoft.com/office/drawing/2014/main" id="{BD15A0D2-1726-8025-6447-D5CAF4AAF0C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10025" y="2096723"/>
            <a:ext cx="1008310" cy="99687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1CA2214-EF98-8A5E-1939-AF9461A493CD}"/>
              </a:ext>
            </a:extLst>
          </p:cNvPr>
          <p:cNvSpPr txBox="1"/>
          <p:nvPr/>
        </p:nvSpPr>
        <p:spPr>
          <a:xfrm>
            <a:off x="7012512" y="3147350"/>
            <a:ext cx="245990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1100" b="1" dirty="0"/>
              <a:t>Chaîne WhatsApp</a:t>
            </a:r>
          </a:p>
          <a:p>
            <a:pPr algn="ctr"/>
            <a:r>
              <a:rPr lang="fr-CH" sz="1100" b="1" dirty="0" err="1"/>
              <a:t>Ecop</a:t>
            </a:r>
            <a:r>
              <a:rPr lang="fr-CH" sz="1100" b="1" dirty="0"/>
              <a:t> Francois</a:t>
            </a:r>
          </a:p>
          <a:p>
            <a:pPr algn="ctr"/>
            <a:r>
              <a:rPr lang="fr-CH" sz="1100" b="1" dirty="0"/>
              <a:t>(cliquer sur l’image)</a:t>
            </a:r>
            <a:endParaRPr lang="fr-CH" sz="900" dirty="0"/>
          </a:p>
        </p:txBody>
      </p:sp>
      <p:pic>
        <p:nvPicPr>
          <p:cNvPr id="3" name="Image 2" descr="Une image contenant symbole, logo, Police, cercle&#10;&#10;Le contenu généré par l’IA peut être incorrect.">
            <a:hlinkClick r:id="rId14"/>
            <a:extLst>
              <a:ext uri="{FF2B5EF4-FFF2-40B4-BE49-F238E27FC236}">
                <a16:creationId xmlns:a16="http://schemas.microsoft.com/office/drawing/2014/main" id="{61ADB505-57B8-402F-4144-1B6EA97CB05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88277" y="1796952"/>
            <a:ext cx="2002125" cy="2002125"/>
          </a:xfrm>
          <a:prstGeom prst="rect">
            <a:avLst/>
          </a:prstGeom>
        </p:spPr>
      </p:pic>
      <p:sp>
        <p:nvSpPr>
          <p:cNvPr id="4" name="ZoneTexte 3">
            <a:hlinkClick r:id="rId14"/>
            <a:extLst>
              <a:ext uri="{FF2B5EF4-FFF2-40B4-BE49-F238E27FC236}">
                <a16:creationId xmlns:a16="http://schemas.microsoft.com/office/drawing/2014/main" id="{B6EA2149-8F92-F350-9DB7-CC87CC37DF12}"/>
              </a:ext>
            </a:extLst>
          </p:cNvPr>
          <p:cNvSpPr txBox="1"/>
          <p:nvPr/>
        </p:nvSpPr>
        <p:spPr>
          <a:xfrm>
            <a:off x="3544916" y="3491300"/>
            <a:ext cx="1636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Francois Nanchen</a:t>
            </a:r>
          </a:p>
        </p:txBody>
      </p:sp>
    </p:spTree>
    <p:extLst>
      <p:ext uri="{BB962C8B-B14F-4D97-AF65-F5344CB8AC3E}">
        <p14:creationId xmlns:p14="http://schemas.microsoft.com/office/powerpoint/2010/main" val="3671378281"/>
      </p:ext>
    </p:extLst>
  </p:cSld>
  <p:clrMapOvr>
    <a:masterClrMapping/>
  </p:clrMapOvr>
</p:sld>
</file>

<file path=ppt/theme/theme1.xml><?xml version="1.0" encoding="utf-8"?>
<a:theme xmlns:a="http://schemas.openxmlformats.org/drawingml/2006/main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8775</TotalTime>
  <Words>110</Words>
  <Application>Microsoft Office PowerPoint</Application>
  <PresentationFormat>Affichage à l'écran (16:9)</PresentationFormat>
  <Paragraphs>34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Raleway Thin</vt:lpstr>
      <vt:lpstr>Barlow Light</vt:lpstr>
      <vt:lpstr>Asap</vt:lpstr>
      <vt:lpstr>Gaoler template</vt:lpstr>
      <vt:lpstr>Ressources</vt:lpstr>
      <vt:lpstr>Ressources</vt:lpstr>
      <vt:lpstr>Ressources</vt:lpstr>
      <vt:lpstr>Ressources</vt:lpstr>
      <vt:lpstr>eCop Francois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prévention à l’air du numérique Aubonne – 21.02.2023</dc:title>
  <dc:creator>NANCHEN Francois</dc:creator>
  <cp:lastModifiedBy>Nanchen Francois</cp:lastModifiedBy>
  <cp:revision>77</cp:revision>
  <dcterms:modified xsi:type="dcterms:W3CDTF">2025-10-21T08:20:54Z</dcterms:modified>
</cp:coreProperties>
</file>